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8"/>
  </p:notesMasterIdLst>
  <p:sldIdLst>
    <p:sldId id="256" r:id="rId2"/>
    <p:sldId id="258" r:id="rId3"/>
    <p:sldId id="263" r:id="rId4"/>
    <p:sldId id="297" r:id="rId5"/>
    <p:sldId id="257" r:id="rId6"/>
    <p:sldId id="298" r:id="rId7"/>
    <p:sldId id="259" r:id="rId8"/>
    <p:sldId id="260" r:id="rId9"/>
    <p:sldId id="302" r:id="rId10"/>
    <p:sldId id="300" r:id="rId11"/>
    <p:sldId id="303" r:id="rId12"/>
    <p:sldId id="304" r:id="rId13"/>
    <p:sldId id="299" r:id="rId14"/>
    <p:sldId id="305" r:id="rId15"/>
    <p:sldId id="306" r:id="rId16"/>
    <p:sldId id="268" r:id="rId17"/>
  </p:sldIdLst>
  <p:sldSz cx="9144000" cy="5143500" type="screen16x9"/>
  <p:notesSz cx="6858000" cy="9144000"/>
  <p:embeddedFontLst>
    <p:embeddedFont>
      <p:font typeface="나눔스퀘어_ac Bold" panose="020B0600000101010101" pitchFamily="50" charset="-127"/>
      <p:bold r:id="rId19"/>
    </p:embeddedFont>
    <p:embeddedFont>
      <p:font typeface="나눔스퀘어OTF" panose="020B0600000101010101" pitchFamily="34" charset="-127"/>
      <p:regular r:id="rId20"/>
    </p:embeddedFont>
    <p:embeddedFont>
      <p:font typeface="나눔스퀘어OTF Bold" panose="020B0600000101010101" pitchFamily="34" charset="-127"/>
      <p:bold r:id="rId21"/>
    </p:embeddedFont>
    <p:embeddedFont>
      <p:font typeface="배달의민족 을지로체 TTF" panose="020B0600000101010101" pitchFamily="50" charset="-127"/>
      <p:regular r:id="rId22"/>
    </p:embeddedFont>
    <p:embeddedFont>
      <p:font typeface="Advent Pro SemiBold" panose="020B0600000101010101" charset="0"/>
      <p:regular r:id="rId23"/>
      <p:bold r:id="rId24"/>
    </p:embeddedFont>
    <p:embeddedFont>
      <p:font typeface="Fira Sans Condensed Medium" panose="020B0603050000020004" pitchFamily="34" charset="0"/>
      <p:regular r:id="rId25"/>
      <p:bold r:id="rId26"/>
      <p:italic r:id="rId27"/>
      <p:boldItalic r:id="rId28"/>
    </p:embeddedFont>
    <p:embeddedFont>
      <p:font typeface="Fira Sans Extra Condensed Medium" panose="020B0600000101010101" charset="0"/>
      <p:regular r:id="rId29"/>
      <p:bold r:id="rId30"/>
      <p:italic r:id="rId31"/>
      <p:boldItalic r:id="rId32"/>
    </p:embeddedFont>
    <p:embeddedFont>
      <p:font typeface="Maven Pro" panose="020B0600000101010101" charset="0"/>
      <p:regular r:id="rId33"/>
      <p:bold r:id="rId34"/>
    </p:embeddedFont>
    <p:embeddedFont>
      <p:font typeface="Nunito Light" pitchFamily="2" charset="0"/>
      <p:regular r:id="rId35"/>
      <p:italic r:id="rId36"/>
    </p:embeddedFont>
    <p:embeddedFont>
      <p:font typeface="Share Tech" panose="020B0600000101010101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7DED06-AD15-4EA2-BC07-3D3E192445FF}">
  <a:tblStyle styleId="{357DED06-AD15-4EA2-BC07-3D3E192445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3540" y="1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6163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9049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84855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291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69524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222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060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2866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9954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9" r:id="rId7"/>
    <p:sldLayoutId id="2147483666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ihub.or.kr/aidata/2767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AIB 5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 김진수</a:t>
            </a:r>
            <a:endParaRPr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latin typeface="Share Tech" panose="020B0600000101010101" charset="0"/>
                <a:ea typeface="배달의민족 을지로체 TTF" panose="020B0600000101010101" pitchFamily="50" charset="-127"/>
              </a:rPr>
              <a:t>TRAFFIC </a:t>
            </a:r>
            <a:r>
              <a:rPr lang="en" sz="5400" dirty="0">
                <a:solidFill>
                  <a:schemeClr val="accent2"/>
                </a:solidFill>
                <a:latin typeface="Share Tech" panose="020B0600000101010101" charset="0"/>
                <a:ea typeface="배달의민족 을지로체 TTF" panose="020B0600000101010101" pitchFamily="50" charset="-127"/>
              </a:rPr>
              <a:t>SIGN/LIGHT</a:t>
            </a:r>
            <a:r>
              <a:rPr lang="en" sz="5400" dirty="0">
                <a:latin typeface="Share Tech" panose="020B0600000101010101" charset="0"/>
                <a:ea typeface="배달의민족 을지로체 TTF" panose="020B0600000101010101" pitchFamily="50" charset="-127"/>
              </a:rPr>
              <a:t> DETECTION</a:t>
            </a:r>
            <a:endParaRPr sz="5400" dirty="0">
              <a:latin typeface="Share Tech" panose="020B0600000101010101" charset="0"/>
              <a:ea typeface="배달의민족 을지로체 TTF" panose="020B0600000101010101" pitchFamily="50" charset="-127"/>
            </a:endParaRPr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딥러닝 모델링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2AD984-EBCA-40C1-A0D9-F8EF81F1A84E}"/>
              </a:ext>
            </a:extLst>
          </p:cNvPr>
          <p:cNvSpPr txBox="1"/>
          <p:nvPr/>
        </p:nvSpPr>
        <p:spPr>
          <a:xfrm>
            <a:off x="618825" y="1170432"/>
            <a:ext cx="3770295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Tx/>
              <a:buChar char="-"/>
            </a:pPr>
            <a:r>
              <a:rPr lang="en-US" altLang="ko-KR" sz="1800" dirty="0" err="1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Tensorflow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model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API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 활용 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en-US" altLang="ko-KR" sz="1800" b="1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TensorFlow 2 Detection Model Zoo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b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&gt;&gt; https://github.com/tensorflow/models/blob/master/research/object_detection/g3doc/tf2_detection_zoo.md</a:t>
            </a:r>
          </a:p>
          <a:p>
            <a:pPr marL="285750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>
              <a:buClr>
                <a:schemeClr val="bg1"/>
              </a:buClr>
              <a:buFontTx/>
              <a:buChar char="-"/>
            </a:pP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SSD </a:t>
            </a:r>
            <a:r>
              <a:rPr lang="en-US" altLang="ko-KR" sz="1800" dirty="0" err="1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MoblieNet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V2</a:t>
            </a:r>
          </a:p>
          <a:p>
            <a:pPr marL="285750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7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36997F-0085-4E3D-9D4A-6000F0ACB0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899"/>
          <a:stretch/>
        </p:blipFill>
        <p:spPr>
          <a:xfrm>
            <a:off x="4572000" y="1177848"/>
            <a:ext cx="4219708" cy="171165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1973ABA-6E7C-426E-B8D8-863843E5FE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238" b="66722"/>
          <a:stretch/>
        </p:blipFill>
        <p:spPr>
          <a:xfrm>
            <a:off x="4572000" y="3109824"/>
            <a:ext cx="4219708" cy="171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학습 및 모델의 성능 모니터링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2AD984-EBCA-40C1-A0D9-F8EF81F1A84E}"/>
              </a:ext>
            </a:extLst>
          </p:cNvPr>
          <p:cNvSpPr txBox="1"/>
          <p:nvPr/>
        </p:nvSpPr>
        <p:spPr>
          <a:xfrm>
            <a:off x="618825" y="1170432"/>
            <a:ext cx="3770295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Tx/>
              <a:buChar char="-"/>
            </a:pP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Batch-size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1</a:t>
            </a:r>
          </a:p>
          <a:p>
            <a:pPr marL="285750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>
              <a:buClr>
                <a:schemeClr val="bg1"/>
              </a:buClr>
              <a:buFontTx/>
              <a:buChar char="-"/>
            </a:pP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Num-steps : 200</a:t>
            </a:r>
          </a:p>
          <a:p>
            <a:pPr marL="285750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>
              <a:buClr>
                <a:schemeClr val="bg1"/>
              </a:buClr>
              <a:buFontTx/>
              <a:buChar char="-"/>
            </a:pP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 epoch 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학습을 우선 시도</a:t>
            </a:r>
            <a:b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b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결과적으론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OOM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문제로 이 이상의</a:t>
            </a:r>
            <a:b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학습 진행은 하지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X)</a:t>
            </a:r>
          </a:p>
          <a:p>
            <a:pPr marL="285750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7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57C2583-1D34-45AD-B6C3-FAA41681AA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300"/>
          <a:stretch/>
        </p:blipFill>
        <p:spPr>
          <a:xfrm>
            <a:off x="4389119" y="1170432"/>
            <a:ext cx="4486657" cy="345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093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학습 및 모델의 성능 모니터링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088443BD-5C77-49A0-AD15-51DF104969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733" b="-3316"/>
          <a:stretch/>
        </p:blipFill>
        <p:spPr>
          <a:xfrm>
            <a:off x="426720" y="1161055"/>
            <a:ext cx="3817529" cy="35707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66D9158-6EF9-4698-BF53-C3037E18B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117" y="1161055"/>
            <a:ext cx="2383096" cy="347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50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Review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이번 프로젝트를</a:t>
            </a:r>
            <a:endParaRPr lang="en-US" altLang="ko-KR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돌아보며</a:t>
            </a:r>
            <a:r>
              <a:rPr lang="en-US" altLang="ko-KR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...</a:t>
            </a:r>
            <a:endParaRPr lang="ko-KR" alt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03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00359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실제 도로 상황 예측에 내가 생각한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‘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신호등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도로 표지판의 인지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’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 차량의 주행 속도와 밀접한 연관을 띄게 될 것</a:t>
            </a:r>
            <a:b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같았으며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실제 운전에선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방향뿐만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아니라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차량과의 거리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차선 간격 등 더 많은 것을 고려할 점이 많을 것 같다</a:t>
            </a:r>
            <a:b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라는 것 또한 느꼈다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주어진 </a:t>
            </a:r>
            <a:r>
              <a:rPr lang="ko-KR" altLang="en-US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라벨링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데이터를 활용하지 못해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새로이 라벨링을 진행해야 했지만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 결과를 놓고 주어진 </a:t>
            </a:r>
            <a:r>
              <a:rPr lang="ko-KR" altLang="en-US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라벨링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데이터와</a:t>
            </a:r>
            <a:b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비교 했을 때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원래 주어진 데이터가 보다 자세하게 레이블링이 이뤄진 점에서 아쉽기도 하였고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궁금하기도 하였다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또한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도로 위 상황 예측에 신호등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도로 표지판의 인지가 생각보다 많은 비중을 차지 하진 않는 듯 했으며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그것보단</a:t>
            </a:r>
            <a:b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</a:b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주변 차량들의 수와 거리  그리고 보행자의 파악 여부가 보다 많은 영향을 끼칠 것이라 느꼈다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endParaRPr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그동안 해왔던 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Sequential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모델링에서 </a:t>
            </a:r>
            <a:r>
              <a:rPr lang="en-US" altLang="ko-KR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Tensorflow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API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사용한 새로운 방식으로 진행을 해보았는데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사전 모델 실행 부터 많은 시간이 소요되기도 했고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Fine-Tuning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도 제대로 해보지 </a:t>
            </a:r>
            <a:r>
              <a:rPr lang="ko-KR" altLang="en-US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못한거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같아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프로젝트라는 시간 안에서 많은 것을 못 </a:t>
            </a:r>
            <a:r>
              <a:rPr lang="ko-KR" altLang="en-US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해본게</a:t>
            </a:r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아쉬운 점이다</a:t>
            </a:r>
            <a:r>
              <a:rPr lang="en-US" altLang="ko-KR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...</a:t>
            </a:r>
            <a:endParaRPr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8927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전체적인 데이터에서의 레이블링 방식을 다시 알아보고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수정해 데이터 상태를 재정비 해보아야 한다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en-US" sz="16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Tensorflow</a:t>
            </a:r>
            <a:r>
              <a:rPr 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model  API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사용한 전이 학습 방법이 </a:t>
            </a:r>
            <a:r>
              <a:rPr lang="ko-KR" altLang="en-US" sz="16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올바른지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점검해 학습과 평가를 재시도</a:t>
            </a:r>
            <a:endParaRPr lang="en-US" altLang="ko-KR" sz="16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원래 목표는 도로 에서의 표지판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신호등 감지 뿐이었지만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주변의 다른 차량의 존재 여부 및 거리 간격 그리고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차선 간 간격 등등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추가적으로 고려할 수 있게 모델을 발전 시킨다면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실시간 영상 인식을 시도해 어떻게 주행 상태에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변화를 줘야 하는지 보다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정확하게 예상해볼 수 있을 것이다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8514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dirty="0">
                <a:solidFill>
                  <a:schemeClr val="accent3"/>
                </a:solidFill>
              </a:rPr>
              <a:t>FIN.</a:t>
            </a:r>
            <a:endParaRPr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Share Tech" panose="020B0600000101010101" charset="0"/>
                <a:ea typeface="배달의민족 을지로체 TTF" panose="020B0600000101010101" pitchFamily="50" charset="-127"/>
              </a:rPr>
              <a:t>Review</a:t>
            </a:r>
            <a:endParaRPr dirty="0">
              <a:latin typeface="Share Tech" panose="020B0600000101010101" charset="0"/>
              <a:ea typeface="배달의민족 을지로체 TTF" panose="020B0600000101010101" pitchFamily="50" charset="-127"/>
            </a:endParaRPr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이번 프로젝트를</a:t>
            </a:r>
            <a:endParaRPr lang="en-US" altLang="ko-KR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돌아보며</a:t>
            </a:r>
            <a:r>
              <a:rPr lang="en-US" altLang="ko-KR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...</a:t>
            </a:r>
            <a:endParaRPr lang="ko-KR" altLang="en-US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hare Tech" panose="020B0600000101010101" charset="0"/>
                <a:ea typeface="배달의민족 을지로체 TTF" panose="020B0600000101010101" pitchFamily="50" charset="-127"/>
              </a:rPr>
              <a:t>PROCESS</a:t>
            </a:r>
            <a:endParaRPr dirty="0">
              <a:latin typeface="Share Tech" panose="020B0600000101010101" charset="0"/>
              <a:ea typeface="배달의민족 을지로체 TTF" panose="020B0600000101010101" pitchFamily="50" charset="-127"/>
            </a:endParaRPr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hare Tech" panose="020B0600000101010101" charset="0"/>
                <a:ea typeface="배달의민족 을지로체 TTF" panose="020B0600000101010101" pitchFamily="50" charset="-127"/>
              </a:rPr>
              <a:t>Defining</a:t>
            </a:r>
            <a:endParaRPr dirty="0">
              <a:latin typeface="Share Tech" panose="020B0600000101010101" charset="0"/>
              <a:ea typeface="배달의민족 을지로체 TTF" panose="020B0600000101010101" pitchFamily="50" charset="-127"/>
            </a:endParaRPr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정의 및</a:t>
            </a:r>
            <a:endParaRPr lang="en-US" altLang="ko-KR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가설 설정</a:t>
            </a:r>
            <a:endParaRPr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hare Tech" panose="020B0600000101010101" charset="0"/>
                <a:ea typeface="배달의민족 을지로체 TTF" panose="020B0600000101010101" pitchFamily="50" charset="-127"/>
              </a:rPr>
              <a:t>01</a:t>
            </a:r>
            <a:endParaRPr dirty="0">
              <a:latin typeface="Share Tech" panose="020B0600000101010101" charset="0"/>
              <a:ea typeface="배달의민족 을지로체 TTF" panose="020B0600000101010101" pitchFamily="50" charset="-127"/>
            </a:endParaRPr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딥러닝 모델링 및</a:t>
            </a:r>
            <a:endParaRPr lang="en-US" altLang="ko-KR" dirty="0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학습</a:t>
            </a:r>
            <a:r>
              <a:rPr lang="en-US" altLang="ko-KR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 </a:t>
            </a: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과정 결과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hare Tech" panose="020B0600000101010101" charset="0"/>
                <a:ea typeface="배달의민족 을지로체 TTF" panose="020B0600000101010101" pitchFamily="50" charset="-127"/>
              </a:rPr>
              <a:t>02</a:t>
            </a:r>
            <a:endParaRPr dirty="0">
              <a:latin typeface="Share Tech" panose="020B0600000101010101" charset="0"/>
              <a:ea typeface="배달의민족 을지로체 TTF" panose="020B0600000101010101" pitchFamily="50" charset="-127"/>
            </a:endParaRPr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hare Tech" panose="020B0600000101010101" charset="0"/>
                <a:ea typeface="배달의민족 을지로체 TTF" panose="020B0600000101010101" pitchFamily="50" charset="-127"/>
              </a:rPr>
              <a:t>TABLE OF CONTENTS</a:t>
            </a:r>
            <a:endParaRPr dirty="0">
              <a:latin typeface="Share Tech" panose="020B0600000101010101" charset="0"/>
              <a:ea typeface="배달의민족 을지로체 TTF" panose="020B0600000101010101" pitchFamily="50" charset="-127"/>
            </a:endParaRPr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hare Tech" panose="020B0600000101010101" charset="0"/>
                <a:ea typeface="배달의민족 을지로체 TTF" panose="020B0600000101010101" pitchFamily="50" charset="-127"/>
              </a:rPr>
              <a:t>03</a:t>
            </a:r>
            <a:endParaRPr dirty="0">
              <a:latin typeface="Share Tech" panose="020B0600000101010101" charset="0"/>
              <a:ea typeface="배달의민족 을지로체 TTF" panose="020B0600000101010101" pitchFamily="50" charset="-127"/>
            </a:endParaRPr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Share Tech" panose="020B0600000101010101" charset="0"/>
                <a:ea typeface="배달의민족 을지로체 TTF" panose="020B0600000101010101" pitchFamily="50" charset="-127"/>
              </a:rPr>
              <a:t>Defining</a:t>
            </a:r>
            <a:endParaRPr dirty="0">
              <a:latin typeface="Share Tech" panose="020B0600000101010101" charset="0"/>
              <a:ea typeface="배달의민족 을지로체 TTF" panose="020B0600000101010101" pitchFamily="50" charset="-127"/>
            </a:endParaRPr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문제 정의 및 가설 설정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01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Autonomous Driving</a:t>
            </a:r>
            <a:endParaRPr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7539CEDD-754C-41FC-A24D-D823E8482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649" y="1103934"/>
            <a:ext cx="3192952" cy="350977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F160F6B-EF6D-451B-9334-324E93C70C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1103934"/>
            <a:ext cx="3779520" cy="354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834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현대 사회에서 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‘AI’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라는 기술이 각광받을 수 있었던 이유 중 하나는 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‘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자율주행 차량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’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실현 가시화라고 생각</a:t>
            </a:r>
            <a:endParaRPr lang="en-US" altLang="ko-KR" sz="16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그렇다면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“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자율 주행 차량에 탑재되는 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AI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는 무슨 역할을 담당하며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어떤 것들을 학습하여 적용되는가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?”</a:t>
            </a:r>
            <a:endParaRPr lang="ko-KR" altLang="en-US" sz="16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가설 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: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자율 주행 차량의 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AI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 도로 위의 신호등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표지판을 감지하였을 때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차량의 주행 상태 변화에 영향을 주게 될 것이다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결론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AI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 학습하게 될 여러 가지 중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도로 위의 상황 파악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특히 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‘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교통 법규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’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에 관한 것은 어떻게 대처하게 될 지에 대해</a:t>
            </a:r>
            <a:r>
              <a:rPr lang="en-US" altLang="ko-KR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</a:t>
            </a:r>
            <a:r>
              <a:rPr lang="ko-KR" altLang="en-US" sz="16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그 과정의 일부를 구현해보자</a:t>
            </a:r>
            <a:endParaRPr sz="16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Defining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PROCESS</a:t>
            </a:r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딥러닝 모델링 및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학습 과정 결과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99616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수집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및 레이블링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전처리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딥러닝 모델링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학습 및 모델의 성능 모니터링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데이터 수집 및 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Labeling</a:t>
            </a:r>
            <a:endParaRPr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2AD984-EBCA-40C1-A0D9-F8EF81F1A84E}"/>
              </a:ext>
            </a:extLst>
          </p:cNvPr>
          <p:cNvSpPr txBox="1"/>
          <p:nvPr/>
        </p:nvSpPr>
        <p:spPr>
          <a:xfrm>
            <a:off x="618825" y="1170432"/>
            <a:ext cx="7818039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Tx/>
              <a:buChar char="-"/>
            </a:pP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‘신호등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도로표지판 인지 영상’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hlinkClick r:id="rId3"/>
              </a:rPr>
              <a:t>https://aihub.or.kr/aidata/27678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</a:p>
          <a:p>
            <a:pPr marL="285750" lvl="1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1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1" indent="-285750">
              <a:buClr>
                <a:schemeClr val="bg1"/>
              </a:buClr>
              <a:buFontTx/>
              <a:buChar char="-"/>
            </a:pP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주행중인 차량에서의 도로 위의 교통 상황</a:t>
            </a: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1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1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1" indent="-285750">
              <a:buClr>
                <a:schemeClr val="bg1"/>
              </a:buClr>
              <a:buFontTx/>
              <a:buChar char="-"/>
            </a:pP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약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1500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여 개 이상의 이미지 </a:t>
            </a: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1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1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lvl="1" indent="-285750">
              <a:buClr>
                <a:schemeClr val="bg1"/>
              </a:buClr>
              <a:buFontTx/>
              <a:buChar char="-"/>
            </a:pP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이미지에 대해 객체 분류 학습에 용이한 데이터 레이블링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(MS COCO) 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형식으로 주어짐</a:t>
            </a: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데이터 수집 및 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Labeling</a:t>
            </a:r>
            <a:endParaRPr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2AD984-EBCA-40C1-A0D9-F8EF81F1A84E}"/>
              </a:ext>
            </a:extLst>
          </p:cNvPr>
          <p:cNvSpPr txBox="1"/>
          <p:nvPr/>
        </p:nvSpPr>
        <p:spPr>
          <a:xfrm>
            <a:off x="618825" y="1170432"/>
            <a:ext cx="37459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Tx/>
              <a:buChar char="-"/>
            </a:pP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수집된 데이터 중 </a:t>
            </a:r>
            <a:r>
              <a:rPr lang="en-US" altLang="ko-KR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200</a:t>
            </a: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여 장의 이미지만을 사용 </a:t>
            </a: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>
              <a:buClr>
                <a:schemeClr val="bg1"/>
              </a:buClr>
              <a:buFontTx/>
              <a:buChar char="-"/>
            </a:pPr>
            <a:r>
              <a:rPr lang="ko-KR" altLang="en-US" sz="1800" dirty="0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주어진 레이블링 데이터를 대체할 새로운 레이블링 데이터 제작</a:t>
            </a: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>
              <a:buClr>
                <a:schemeClr val="bg1"/>
              </a:buClr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85750" indent="-285750">
              <a:buClr>
                <a:schemeClr val="bg1"/>
              </a:buClr>
              <a:buFontTx/>
              <a:buChar char="-"/>
            </a:pPr>
            <a:r>
              <a:rPr lang="en-US" altLang="ko-KR" sz="1800" dirty="0" err="1">
                <a:solidFill>
                  <a:schemeClr val="bg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labelImg</a:t>
            </a:r>
            <a:endParaRPr lang="en-US" altLang="ko-KR" sz="1800" dirty="0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/>
          </a:p>
        </p:txBody>
      </p:sp>
      <p:pic>
        <p:nvPicPr>
          <p:cNvPr id="3" name="그림 2" descr="텍스트, 모니터, 검은색, 스크린샷이(가) 표시된 사진&#10;&#10;자동 생성된 설명">
            <a:extLst>
              <a:ext uri="{FF2B5EF4-FFF2-40B4-BE49-F238E27FC236}">
                <a16:creationId xmlns:a16="http://schemas.microsoft.com/office/drawing/2014/main" id="{5771E24F-A3DE-455F-9C63-C22A15C168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478" b="85742"/>
          <a:stretch/>
        </p:blipFill>
        <p:spPr>
          <a:xfrm>
            <a:off x="4364736" y="1185667"/>
            <a:ext cx="3953175" cy="1401318"/>
          </a:xfrm>
          <a:prstGeom prst="rect">
            <a:avLst/>
          </a:prstGeom>
        </p:spPr>
      </p:pic>
      <p:pic>
        <p:nvPicPr>
          <p:cNvPr id="5" name="그림 4" descr="텍스트, 스크린샷, 길이(가) 표시된 사진&#10;&#10;자동 생성된 설명">
            <a:extLst>
              <a:ext uri="{FF2B5EF4-FFF2-40B4-BE49-F238E27FC236}">
                <a16:creationId xmlns:a16="http://schemas.microsoft.com/office/drawing/2014/main" id="{1E698926-4969-4641-A9E0-A6E1117AC7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4736" y="2767161"/>
            <a:ext cx="3953175" cy="213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778246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565</Words>
  <Application>Microsoft Office PowerPoint</Application>
  <PresentationFormat>화면 슬라이드 쇼(16:9)</PresentationFormat>
  <Paragraphs>78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9" baseType="lpstr">
      <vt:lpstr>Livvic Light</vt:lpstr>
      <vt:lpstr>Advent Pro SemiBold</vt:lpstr>
      <vt:lpstr>Arial</vt:lpstr>
      <vt:lpstr>Fira Sans Extra Condensed Medium</vt:lpstr>
      <vt:lpstr>Nunito Light</vt:lpstr>
      <vt:lpstr>Share Tech</vt:lpstr>
      <vt:lpstr>배달의민족 을지로체 TTF</vt:lpstr>
      <vt:lpstr>Maven Pro</vt:lpstr>
      <vt:lpstr>나눔스퀘어OTF Bold</vt:lpstr>
      <vt:lpstr>나눔스퀘어OTF</vt:lpstr>
      <vt:lpstr>Fira Sans Condensed Medium</vt:lpstr>
      <vt:lpstr>나눔스퀘어_ac Bold</vt:lpstr>
      <vt:lpstr>Data Science Consulting by Slidesgo</vt:lpstr>
      <vt:lpstr>TRAFFIC SIGN/LIGHT DETECTION</vt:lpstr>
      <vt:lpstr>Review</vt:lpstr>
      <vt:lpstr>Defining</vt:lpstr>
      <vt:lpstr>Autonomous Driving</vt:lpstr>
      <vt:lpstr>Defining</vt:lpstr>
      <vt:lpstr>PROCESS</vt:lpstr>
      <vt:lpstr>Process</vt:lpstr>
      <vt:lpstr>데이터 수집 및 Labeling</vt:lpstr>
      <vt:lpstr>데이터 수집 및 Labeling</vt:lpstr>
      <vt:lpstr>딥러닝 모델링</vt:lpstr>
      <vt:lpstr>학습 및 모델의 성능 모니터링</vt:lpstr>
      <vt:lpstr>학습 및 모델의 성능 모니터링</vt:lpstr>
      <vt:lpstr>Review</vt:lpstr>
      <vt:lpstr>Review</vt:lpstr>
      <vt:lpstr>Review</vt:lpstr>
      <vt:lpstr> FIN.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SIGN/LIGHT DETECTION</dc:title>
  <dc:creator>Jinsu Kim</dc:creator>
  <cp:lastModifiedBy>김진수</cp:lastModifiedBy>
  <cp:revision>11</cp:revision>
  <dcterms:modified xsi:type="dcterms:W3CDTF">2021-11-11T07:33:39Z</dcterms:modified>
</cp:coreProperties>
</file>